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3004800" cy="9753600"/>
  <p:notesSz cx="9296400" cy="70104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F5F0C"/>
          </a:solidFill>
        </a:fill>
      </a:tcStyle>
    </a:firstCol>
    <a:la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lastRow>
    <a:fir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a:tcStyle>
        <a:tcBdr/>
        <a:fill>
          <a:solidFill>
            <a:srgbClr val="87CED4">
              <a:alpha val="2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398CCE"/>
          </a:solidFill>
        </a:fill>
      </a:tcStyle>
    </a:firstCol>
    <a:la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254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lastRow>
    <a:fir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0365C0"/>
          </a:solidFill>
        </a:fill>
      </a:tcStyle>
    </a:firstRow>
  </a:tblStyle>
  <a:tblStyle styleId="{EEE7283C-3CF3-47DC-8721-378D4A62B228}"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noFill/>
              <a:miter lim="400000"/>
            </a:ln>
          </a:insideV>
        </a:tcBdr>
        <a:fill>
          <a:noFill/>
        </a:fill>
      </a:tcStyle>
    </a:wholeTbl>
    <a:band2H>
      <a:tcTxStyle/>
      <a:tcStyle>
        <a:tcBdr/>
        <a:fill>
          <a:solidFill>
            <a:srgbClr val="5DC123">
              <a:alpha val="19000"/>
            </a:srgbClr>
          </a:solidFill>
        </a:fill>
      </a:tcStyle>
    </a:band2H>
    <a:firstCol>
      <a:tcTxStyle b="off" i="off">
        <a:fontRef idx="minor">
          <a:srgbClr val="FFFFFF"/>
        </a:fontRef>
        <a:srgbClr val="FFFFFF"/>
      </a:tcTxStyle>
      <a:tcStyle>
        <a:tcBdr>
          <a:left>
            <a:ln w="12700" cap="flat">
              <a:solidFill>
                <a:srgbClr val="FFFFFF"/>
              </a:solidFill>
              <a:prstDash val="solid"/>
              <a:miter lim="400000"/>
            </a:ln>
          </a:left>
          <a:right>
            <a:ln w="25400" cap="flat">
              <a:solidFill>
                <a:srgbClr val="CBCBCB"/>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000000"/>
        </a:fontRef>
        <a:srgbClr val="000000"/>
      </a:tcTxStyle>
      <a:tcStyle>
        <a:tcBdr>
          <a:left>
            <a:ln w="12700" cap="flat">
              <a:solidFill>
                <a:srgbClr val="FFFFFF"/>
              </a:solidFill>
              <a:prstDash val="solid"/>
              <a:miter lim="400000"/>
            </a:ln>
          </a:left>
          <a:right>
            <a:ln w="254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noFill/>
        </a:fill>
      </a:tcStyle>
    </a:lastRow>
    <a:fir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FFFFFF"/>
              </a:solidFill>
              <a:prstDash val="solid"/>
              <a:miter lim="400000"/>
            </a:ln>
          </a:top>
          <a:bottom>
            <a:ln w="25400" cap="flat">
              <a:solidFill>
                <a:srgbClr val="FFFFFF"/>
              </a:solidFill>
              <a:prstDash val="solid"/>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Row>
  </a:tblStyle>
  <a:tblStyle styleId="{33BA23B1-9221-436E-865A-0063620EA4FD}"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solidFill>
            <a:srgbClr val="545761"/>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noFill/>
              <a:miter lim="400000"/>
            </a:ln>
          </a:insideH>
          <a:insideV>
            <a:ln w="12700" cap="flat">
              <a:noFill/>
              <a:miter lim="400000"/>
            </a:ln>
          </a:insideV>
        </a:tcBdr>
        <a:fill>
          <a:solidFill>
            <a:srgbClr val="777C8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777C83"/>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wholeTbl>
    <a:band2H>
      <a:tcTxStyle/>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12700" cap="flat">
              <a:solidFill>
                <a:srgbClr val="FFFFFF"/>
              </a:solidFill>
              <a:prstDash val="solid"/>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firstCol>
    <a:la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prstDash val="solid"/>
              <a:miter lim="400000"/>
            </a:ln>
          </a:top>
          <a:bottom>
            <a:ln w="12700" cap="flat">
              <a:noFill/>
              <a:miter lim="400000"/>
            </a:ln>
          </a:bottom>
          <a:insideH>
            <a:ln w="12700" cap="flat">
              <a:noFill/>
              <a:miter lim="400000"/>
            </a:ln>
          </a:insideH>
          <a:insideV>
            <a:ln w="12700" cap="flat">
              <a:solidFill>
                <a:srgbClr val="FFFFFF"/>
              </a:solidFill>
              <a:custDash>
                <a:ds d="200000" sp="200000"/>
              </a:custDash>
              <a:miter lim="400000"/>
            </a:ln>
          </a:insideV>
        </a:tcBdr>
        <a:fill>
          <a:noFill/>
        </a:fill>
      </a:tcStyle>
    </a:lastRow>
    <a:fir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noFill/>
              <a:miter lim="400000"/>
            </a:ln>
          </a:top>
          <a:bottom>
            <a:ln w="12700" cap="flat">
              <a:solidFill>
                <a:srgbClr val="FFFFFF"/>
              </a:solidFill>
              <a:prstDash val="solid"/>
              <a:miter lim="400000"/>
            </a:ln>
          </a:bottom>
          <a:insideH>
            <a:ln w="12700" cap="flat">
              <a:noFill/>
              <a:miter lim="400000"/>
            </a:ln>
          </a:insideH>
          <a:insideV>
            <a:ln w="12700" cap="flat">
              <a:solidFill>
                <a:srgbClr val="FFFFFF"/>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6" autoAdjust="0"/>
    <p:restoredTop sz="94660"/>
  </p:normalViewPr>
  <p:slideViewPr>
    <p:cSldViewPr snapToGrid="0">
      <p:cViewPr varScale="1">
        <p:scale>
          <a:sx n="57" d="100"/>
          <a:sy n="57" d="100"/>
        </p:scale>
        <p:origin x="1306"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2895600" y="525463"/>
            <a:ext cx="3505200" cy="2628900"/>
          </a:xfrm>
          <a:prstGeom prst="rect">
            <a:avLst/>
          </a:prstGeom>
        </p:spPr>
        <p:txBody>
          <a:bodyPr lIns="93177" tIns="46589" rIns="93177" bIns="46589"/>
          <a:lstStyle/>
          <a:p>
            <a:endParaRPr/>
          </a:p>
        </p:txBody>
      </p:sp>
      <p:sp>
        <p:nvSpPr>
          <p:cNvPr id="117" name="Shape 117"/>
          <p:cNvSpPr>
            <a:spLocks noGrp="1"/>
          </p:cNvSpPr>
          <p:nvPr>
            <p:ph type="body" sz="quarter" idx="1"/>
          </p:nvPr>
        </p:nvSpPr>
        <p:spPr>
          <a:xfrm>
            <a:off x="1239520" y="3329940"/>
            <a:ext cx="6817360" cy="3154680"/>
          </a:xfrm>
          <a:prstGeom prst="rect">
            <a:avLst/>
          </a:prstGeom>
        </p:spPr>
        <p:txBody>
          <a:bodyPr lIns="93177" tIns="46589" rIns="93177" bIns="46589"/>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Shape 121"/>
          <p:cNvSpPr>
            <a:spLocks noGrp="1" noRot="1" noChangeAspect="1"/>
          </p:cNvSpPr>
          <p:nvPr>
            <p:ph type="sldImg"/>
          </p:nvPr>
        </p:nvSpPr>
        <p:spPr>
          <a:prstGeom prst="rect">
            <a:avLst/>
          </a:prstGeom>
        </p:spPr>
        <p:txBody>
          <a:bodyPr/>
          <a:lstStyle/>
          <a:p>
            <a:endParaRPr/>
          </a:p>
        </p:txBody>
      </p:sp>
      <p:sp>
        <p:nvSpPr>
          <p:cNvPr id="122" name="Shape 122"/>
          <p:cNvSpPr>
            <a:spLocks noGrp="1"/>
          </p:cNvSpPr>
          <p:nvPr>
            <p:ph type="body" sz="quarter" idx="1"/>
          </p:nvPr>
        </p:nvSpPr>
        <p:spPr>
          <a:prstGeom prst="rect">
            <a:avLst/>
          </a:prstGeom>
        </p:spPr>
        <p:txBody>
          <a:bodyPr/>
          <a:lstStyle/>
          <a:p>
            <a:r>
              <a:t>Recommended books:</a:t>
            </a:r>
          </a:p>
          <a:p>
            <a:endParaRPr/>
          </a:p>
          <a:p>
            <a:r>
              <a:t>The lesson on leadership will focus on Nehemiah and Ezra.  The best book that I know of on the topic is Nehemiah and the Dynamics of Effective Leadership, by Cyril J. Barber.  A quick check of the internet seems to indicate that he is still alive and has done other writing re Nehemiah.  That raises the possibility that the book may have been retitled and republished.  (Note:  I don't know if there are other aspects in which we would disagree theologically with Barber.)</a:t>
            </a:r>
          </a:p>
          <a:p>
            <a:endParaRPr/>
          </a:p>
          <a:p>
            <a:r>
              <a:t>I would also recommend  Sanders' Spiritual Leadership , Mohler's The Conviction to Lead and MacArthur's The Book on Leadership, since retitled.</a:t>
            </a:r>
          </a:p>
          <a:p>
            <a:endParaRPr/>
          </a:p>
          <a:p>
            <a:r>
              <a:t>I would like to thank Chris Gee and Dr. Keith Essex, recently retired from the seminary faculty for graciously taking the time to review a draft of what we are studying today.</a:t>
            </a:r>
          </a:p>
          <a:p>
            <a:endParaRPr/>
          </a:p>
          <a:p>
            <a:r>
              <a:t>As noted in the Study Bible, the book of Nehemiah recounts a number of events in the leadership of Nehemiah.  The same could be said of Ezra.  Dr. Essex cautions us that while Ezra / Nehemiah (one book in the Hebrew) was not written to specifically provide lessons on leadership, it is a legitimate application of the biblical text.  That is consistent with II Tim. 3:16-17.</a:t>
            </a:r>
          </a:p>
          <a:p>
            <a:r>
              <a:t> </a:t>
            </a:r>
          </a:p>
          <a:p>
            <a:r>
              <a:t>May the Lord bless you as you teach.</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Shape 174"/>
          <p:cNvSpPr>
            <a:spLocks noGrp="1" noRot="1" noChangeAspect="1"/>
          </p:cNvSpPr>
          <p:nvPr>
            <p:ph type="sldImg"/>
          </p:nvPr>
        </p:nvSpPr>
        <p:spPr>
          <a:prstGeom prst="rect">
            <a:avLst/>
          </a:prstGeom>
        </p:spPr>
        <p:txBody>
          <a:bodyPr/>
          <a:lstStyle/>
          <a:p>
            <a:endParaRPr/>
          </a:p>
        </p:txBody>
      </p:sp>
      <p:sp>
        <p:nvSpPr>
          <p:cNvPr id="175" name="Shape 175"/>
          <p:cNvSpPr>
            <a:spLocks noGrp="1"/>
          </p:cNvSpPr>
          <p:nvPr>
            <p:ph type="body" sz="quarter" idx="1"/>
          </p:nvPr>
        </p:nvSpPr>
        <p:spPr>
          <a:prstGeom prst="rect">
            <a:avLst/>
          </a:prstGeom>
        </p:spPr>
        <p:txBody>
          <a:bodyPr/>
          <a:lstStyle/>
          <a:p>
            <a:r>
              <a:t>These men were able to stand in, or bridge, the gap between God and the conduct of His people!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Shape 125"/>
          <p:cNvSpPr>
            <a:spLocks noGrp="1" noRot="1" noChangeAspect="1"/>
          </p:cNvSpPr>
          <p:nvPr>
            <p:ph type="sldImg"/>
          </p:nvPr>
        </p:nvSpPr>
        <p:spPr>
          <a:prstGeom prst="rect">
            <a:avLst/>
          </a:prstGeom>
        </p:spPr>
        <p:txBody>
          <a:bodyPr/>
          <a:lstStyle/>
          <a:p>
            <a:endParaRPr/>
          </a:p>
        </p:txBody>
      </p:sp>
      <p:sp>
        <p:nvSpPr>
          <p:cNvPr id="126" name="Shape 126"/>
          <p:cNvSpPr>
            <a:spLocks noGrp="1"/>
          </p:cNvSpPr>
          <p:nvPr>
            <p:ph type="body" sz="quarter" idx="1"/>
          </p:nvPr>
        </p:nvSpPr>
        <p:spPr>
          <a:prstGeom prst="rect">
            <a:avLst/>
          </a:prstGeom>
        </p:spPr>
        <p:txBody>
          <a:bodyPr/>
          <a:lstStyle/>
          <a:p>
            <a:r>
              <a:t>The Gap / The Breach — in the context, the gap between the conduct God expects of His people - and how they will act, left to themselves.  Cf.  Psm. 106:23 </a:t>
            </a:r>
          </a:p>
          <a:p>
            <a:endParaRPr/>
          </a:p>
          <a:p>
            <a:r>
              <a:t>—Also, “the Well”, in modern court practice.  The space between counsel tables and the judge or judges.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Shape 142"/>
          <p:cNvSpPr>
            <a:spLocks noGrp="1" noRot="1" noChangeAspect="1"/>
          </p:cNvSpPr>
          <p:nvPr>
            <p:ph type="sldImg"/>
          </p:nvPr>
        </p:nvSpPr>
        <p:spPr>
          <a:prstGeom prst="rect">
            <a:avLst/>
          </a:prstGeom>
        </p:spPr>
        <p:txBody>
          <a:bodyPr/>
          <a:lstStyle/>
          <a:p>
            <a:endParaRPr/>
          </a:p>
        </p:txBody>
      </p:sp>
      <p:sp>
        <p:nvSpPr>
          <p:cNvPr id="143" name="Shape 143"/>
          <p:cNvSpPr>
            <a:spLocks noGrp="1"/>
          </p:cNvSpPr>
          <p:nvPr>
            <p:ph type="body" sz="quarter" idx="1"/>
          </p:nvPr>
        </p:nvSpPr>
        <p:spPr>
          <a:prstGeom prst="rect">
            <a:avLst/>
          </a:prstGeom>
        </p:spPr>
        <p:txBody>
          <a:bodyPr/>
          <a:lstStyle/>
          <a:p>
            <a:r>
              <a:t>Broadly — Four Aspects (general and that seamlessly flow into each other.  29 Total)</a:t>
            </a:r>
          </a:p>
          <a:p>
            <a:pPr marL="404586" indent="-404586">
              <a:buSzPct val="100000"/>
              <a:buAutoNum type="arabicPeriod"/>
            </a:pPr>
            <a:r>
              <a:t>Men Before God</a:t>
            </a:r>
          </a:p>
          <a:p>
            <a:pPr marL="404586" indent="-404586">
              <a:buSzPct val="100000"/>
              <a:buAutoNum type="arabicPeriod"/>
            </a:pPr>
            <a:r>
              <a:t>Men of Preparation</a:t>
            </a:r>
          </a:p>
          <a:p>
            <a:pPr marL="404586" indent="-404586">
              <a:buSzPct val="100000"/>
              <a:buAutoNum type="arabicPeriod"/>
            </a:pPr>
            <a:r>
              <a:t>Men of Character — their character qualities</a:t>
            </a:r>
          </a:p>
          <a:p>
            <a:pPr marL="404586" indent="-404586">
              <a:buSzPct val="100000"/>
              <a:buAutoNum type="arabicPeriod"/>
            </a:pPr>
            <a:r>
              <a:t>Men of Implementation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Shape 147"/>
          <p:cNvSpPr>
            <a:spLocks noGrp="1" noRot="1" noChangeAspect="1"/>
          </p:cNvSpPr>
          <p:nvPr>
            <p:ph type="sldImg"/>
          </p:nvPr>
        </p:nvSpPr>
        <p:spPr>
          <a:prstGeom prst="rect">
            <a:avLst/>
          </a:prstGeom>
        </p:spPr>
        <p:txBody>
          <a:bodyPr/>
          <a:lstStyle/>
          <a:p>
            <a:endParaRPr/>
          </a:p>
        </p:txBody>
      </p:sp>
      <p:sp>
        <p:nvSpPr>
          <p:cNvPr id="148" name="Shape 148"/>
          <p:cNvSpPr>
            <a:spLocks noGrp="1"/>
          </p:cNvSpPr>
          <p:nvPr>
            <p:ph type="body" sz="quarter" idx="1"/>
          </p:nvPr>
        </p:nvSpPr>
        <p:spPr>
          <a:prstGeom prst="rect">
            <a:avLst/>
          </a:prstGeom>
        </p:spPr>
        <p:txBody>
          <a:bodyPr/>
          <a:lstStyle/>
          <a:p>
            <a:r>
              <a:t> </a:t>
            </a:r>
          </a:p>
          <a:p>
            <a:endParaRPr/>
          </a:p>
          <a:p>
            <a:endParaRPr/>
          </a:p>
          <a:p>
            <a:r>
              <a:t>Their leadership was not something they turned off or on, at will.  It grew out of who they were before God.  Put another way, their leadership was totally genuine.  I Tim. 5:24-25.  Their home life demonstrates a commitment to the lordship of Christ.</a:t>
            </a:r>
          </a:p>
          <a:p>
            <a:endParaRPr/>
          </a:p>
          <a:p>
            <a:r>
              <a:t>Contrary to the mindset of the ‘60’s and ‘70’s, they recognized the importance of leadership.  And contrary to what is often the mindset within the church, they recognized the importance of civil leadership.  Calvin on the importance of the magistrate—“God has no higher calling.”</a:t>
            </a:r>
          </a:p>
          <a:p>
            <a:endParaRPr/>
          </a:p>
          <a:p>
            <a:r>
              <a:t>A variety of prayers— Implicit in the early part of Ezra; “bullet prayers” (“Remember” in Nehemiah— at least seven times, always acknowledging our dependence on God ); covenant prayers calling on Human action before God; prayers of historical reminder, boldly calling on action from God, consistent with His Word and identity ; prayers of imploration; imprecatory prayer.</a:t>
            </a:r>
          </a:p>
          <a:p>
            <a:endParaRPr/>
          </a:p>
          <a:p>
            <a:r>
              <a:t>They were men who knew that they, themselves, as well as their people were under the authority of the Word of God.  With training and sophistication, we can lose sight of that.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Shape 151"/>
          <p:cNvSpPr>
            <a:spLocks noGrp="1" noRot="1" noChangeAspect="1"/>
          </p:cNvSpPr>
          <p:nvPr>
            <p:ph type="sldImg"/>
          </p:nvPr>
        </p:nvSpPr>
        <p:spPr>
          <a:prstGeom prst="rect">
            <a:avLst/>
          </a:prstGeom>
        </p:spPr>
        <p:txBody>
          <a:bodyPr/>
          <a:lstStyle/>
          <a:p>
            <a:endParaRPr/>
          </a:p>
        </p:txBody>
      </p:sp>
      <p:sp>
        <p:nvSpPr>
          <p:cNvPr id="152" name="Shape 152"/>
          <p:cNvSpPr>
            <a:spLocks noGrp="1"/>
          </p:cNvSpPr>
          <p:nvPr>
            <p:ph type="body" sz="quarter" idx="1"/>
          </p:nvPr>
        </p:nvSpPr>
        <p:spPr>
          <a:prstGeom prst="rect">
            <a:avLst/>
          </a:prstGeom>
        </p:spPr>
        <p:txBody>
          <a:bodyPr/>
          <a:lstStyle/>
          <a:p>
            <a:r>
              <a:t>Eight references to the sovereign good hand of God, on all who seek Him.</a:t>
            </a:r>
          </a:p>
          <a:p>
            <a:endParaRPr/>
          </a:p>
          <a:p>
            <a:r>
              <a:t>The reference to the tribe of Issachar has become something of a cliche in Christian circles.  But it truly described Ezra and Nehemiah. </a:t>
            </a:r>
          </a:p>
          <a:p>
            <a:endParaRPr/>
          </a:p>
          <a:p>
            <a:endParaRPr/>
          </a:p>
          <a:p>
            <a:r>
              <a:t>Note the number of times that Nehemiah personally and quietly tours the walls of Jerusalem.</a:t>
            </a:r>
          </a:p>
          <a:p>
            <a:endParaRPr/>
          </a:p>
          <a:p>
            <a:r>
              <a:t>Proper procedure a safeguard.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Shape 155"/>
          <p:cNvSpPr>
            <a:spLocks noGrp="1" noRot="1" noChangeAspect="1"/>
          </p:cNvSpPr>
          <p:nvPr>
            <p:ph type="sldImg"/>
          </p:nvPr>
        </p:nvSpPr>
        <p:spPr>
          <a:prstGeom prst="rect">
            <a:avLst/>
          </a:prstGeom>
        </p:spPr>
        <p:txBody>
          <a:bodyPr/>
          <a:lstStyle/>
          <a:p>
            <a:endParaRPr/>
          </a:p>
        </p:txBody>
      </p:sp>
      <p:sp>
        <p:nvSpPr>
          <p:cNvPr id="156" name="Shape 156"/>
          <p:cNvSpPr>
            <a:spLocks noGrp="1"/>
          </p:cNvSpPr>
          <p:nvPr>
            <p:ph type="body" sz="quarter" idx="1"/>
          </p:nvPr>
        </p:nvSpPr>
        <p:spPr>
          <a:prstGeom prst="rect">
            <a:avLst/>
          </a:prstGeom>
        </p:spPr>
        <p:txBody>
          <a:bodyPr/>
          <a:lstStyle/>
          <a:p>
            <a:r>
              <a:t>No “yes men”.</a:t>
            </a:r>
          </a:p>
          <a:p>
            <a:endParaRPr/>
          </a:p>
          <a:p>
            <a:r>
              <a:t>“Bricks without straw” is not a laughing matter.</a:t>
            </a:r>
          </a:p>
          <a:p>
            <a:endParaRPr/>
          </a:p>
          <a:p>
            <a:r>
              <a:t>No waste of God’s resources.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Shape 159"/>
          <p:cNvSpPr>
            <a:spLocks noGrp="1" noRot="1" noChangeAspect="1"/>
          </p:cNvSpPr>
          <p:nvPr>
            <p:ph type="sldImg"/>
          </p:nvPr>
        </p:nvSpPr>
        <p:spPr>
          <a:prstGeom prst="rect">
            <a:avLst/>
          </a:prstGeom>
        </p:spPr>
        <p:txBody>
          <a:bodyPr/>
          <a:lstStyle/>
          <a:p>
            <a:endParaRPr/>
          </a:p>
        </p:txBody>
      </p:sp>
      <p:sp>
        <p:nvSpPr>
          <p:cNvPr id="160" name="Shape 160"/>
          <p:cNvSpPr>
            <a:spLocks noGrp="1"/>
          </p:cNvSpPr>
          <p:nvPr>
            <p:ph type="body" sz="quarter" idx="1"/>
          </p:nvPr>
        </p:nvSpPr>
        <p:spPr>
          <a:prstGeom prst="rect">
            <a:avLst/>
          </a:prstGeom>
        </p:spPr>
        <p:txBody>
          <a:bodyPr/>
          <a:lstStyle/>
          <a:p>
            <a:r>
              <a:t>4:20 -- Our God will fight for us.</a:t>
            </a:r>
          </a:p>
          <a:p>
            <a:endParaRPr/>
          </a:p>
          <a:p>
            <a:r>
              <a:t>8:10 — The joy of the Lord is your strength.  “Perpetual optimism is a force multiplier.” (Colin Powell) </a:t>
            </a:r>
          </a:p>
          <a:p>
            <a:endParaRPr/>
          </a:p>
          <a:p>
            <a:r>
              <a:t>	22.	A leader is discerning</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Shape 163"/>
          <p:cNvSpPr>
            <a:spLocks noGrp="1" noRot="1" noChangeAspect="1"/>
          </p:cNvSpPr>
          <p:nvPr>
            <p:ph type="sldImg"/>
          </p:nvPr>
        </p:nvSpPr>
        <p:spPr>
          <a:prstGeom prst="rect">
            <a:avLst/>
          </a:prstGeom>
        </p:spPr>
        <p:txBody>
          <a:bodyPr/>
          <a:lstStyle/>
          <a:p>
            <a:endParaRPr/>
          </a:p>
        </p:txBody>
      </p:sp>
      <p:sp>
        <p:nvSpPr>
          <p:cNvPr id="164" name="Shape 164"/>
          <p:cNvSpPr>
            <a:spLocks noGrp="1"/>
          </p:cNvSpPr>
          <p:nvPr>
            <p:ph type="body" sz="quarter" idx="1"/>
          </p:nvPr>
        </p:nvSpPr>
        <p:spPr>
          <a:prstGeom prst="rect">
            <a:avLst/>
          </a:prstGeom>
        </p:spPr>
        <p:txBody>
          <a:bodyPr/>
          <a:lstStyle/>
          <a:p>
            <a:r>
              <a:t>Re Details — “Never neglect details. When everyone's mind is dulled or distracted the leader must be doubly vigilant."  "Keep looking below surface appearances. Don't shrink from doing so (just) because you might not like what you find."  Colin Powell</a:t>
            </a:r>
          </a:p>
          <a:p>
            <a:endParaRPr/>
          </a:p>
          <a:p>
            <a:r>
              <a:t>Per JMAC</a:t>
            </a:r>
          </a:p>
          <a:p>
            <a:r>
              <a:t>	12.	A leader has empathy for others</a:t>
            </a:r>
          </a:p>
          <a:p>
            <a:r>
              <a:t>	16.	A leader does not abuse his authority </a:t>
            </a:r>
          </a:p>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Shape 167"/>
          <p:cNvSpPr>
            <a:spLocks noGrp="1" noRot="1" noChangeAspect="1"/>
          </p:cNvSpPr>
          <p:nvPr>
            <p:ph type="sldImg"/>
          </p:nvPr>
        </p:nvSpPr>
        <p:spPr>
          <a:prstGeom prst="rect">
            <a:avLst/>
          </a:prstGeom>
        </p:spPr>
        <p:txBody>
          <a:bodyPr/>
          <a:lstStyle/>
          <a:p>
            <a:endParaRPr/>
          </a:p>
        </p:txBody>
      </p:sp>
      <p:sp>
        <p:nvSpPr>
          <p:cNvPr id="168" name="Shape 168"/>
          <p:cNvSpPr>
            <a:spLocks noGrp="1"/>
          </p:cNvSpPr>
          <p:nvPr>
            <p:ph type="body" sz="quarter" idx="1"/>
          </p:nvPr>
        </p:nvSpPr>
        <p:spPr>
          <a:prstGeom prst="rect">
            <a:avLst/>
          </a:prstGeom>
        </p:spPr>
        <p:txBody>
          <a:bodyPr/>
          <a:lstStyle/>
          <a:p>
            <a:r>
              <a:t>Sproule comment.) (Contrast the early Nehemiah's anger with that of the latter.  Contrast the self-directed anger of Ezra with that of Nehemiah ("a man of volcanic temper").  Initially, he lectures, then he throws out furniture, then he curses, hits and pulls hair.)</a:t>
            </a:r>
          </a:p>
          <a:p>
            <a:endParaRPr/>
          </a:p>
          <a:p>
            <a:r>
              <a:t>Oswald Sanders quote "This [anger] sounds like a rather strange qualification for leadership...Righteous wrath is no less noble than love since both coexist in God.  Each necessitates the other....Great leaders who have turned the tide in days of national and spiritual declension have been men who could get angry at the injustices and abuses which dishonor God and enslave men."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270000" y="1638300"/>
            <a:ext cx="10464800" cy="3302000"/>
          </a:xfrm>
          <a:prstGeom prst="rect">
            <a:avLst/>
          </a:prstGeom>
        </p:spPr>
        <p:txBody>
          <a:bodyPr anchor="b"/>
          <a:lstStyle/>
          <a:p>
            <a:r>
              <a:t>Title Text</a:t>
            </a:r>
          </a:p>
        </p:txBody>
      </p:sp>
      <p:sp>
        <p:nvSpPr>
          <p:cNvPr id="12" name="Body Level One…"/>
          <p:cNvSpPr txBox="1">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xfrm>
            <a:off x="6311798" y="9245600"/>
            <a:ext cx="368504" cy="381000"/>
          </a:xfrm>
          <a:prstGeom prst="rect">
            <a:avLst/>
          </a:prstGeom>
        </p:spPr>
        <p:txBody>
          <a:bodyPr anchor="t"/>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1270000" y="6362700"/>
            <a:ext cx="10464800" cy="533400"/>
          </a:xfrm>
          <a:prstGeom prst="rect">
            <a:avLst/>
          </a:prstGeom>
        </p:spPr>
        <p:txBody>
          <a:bodyPr anchor="t">
            <a:spAutoFit/>
          </a:bodyPr>
          <a:lstStyle>
            <a:lvl1pPr marL="0" indent="0" algn="ctr">
              <a:spcBef>
                <a:spcPts val="0"/>
              </a:spcBef>
              <a:buSzTx/>
              <a:buNone/>
              <a:defRPr sz="2800" b="1">
                <a:latin typeface="Helvetica"/>
                <a:ea typeface="Helvetica"/>
                <a:cs typeface="Helvetica"/>
                <a:sym typeface="Helvetica"/>
              </a:defRPr>
            </a:lvl1pPr>
          </a:lstStyle>
          <a:p>
            <a:r>
              <a:t>–Johnny Appleseed</a:t>
            </a:r>
          </a:p>
        </p:txBody>
      </p:sp>
      <p:sp>
        <p:nvSpPr>
          <p:cNvPr id="94" name="“Type a quote here.”"/>
          <p:cNvSpPr txBox="1">
            <a:spLocks noGrp="1"/>
          </p:cNvSpPr>
          <p:nvPr>
            <p:ph type="body" sz="quarter" idx="22"/>
          </p:nvPr>
        </p:nvSpPr>
        <p:spPr>
          <a:xfrm>
            <a:off x="1270000" y="4254500"/>
            <a:ext cx="10464800" cy="711200"/>
          </a:xfrm>
          <a:prstGeom prst="rect">
            <a:avLst/>
          </a:prstGeom>
        </p:spPr>
        <p:txBody>
          <a:bodyPr>
            <a:spAutoFit/>
          </a:bodyPr>
          <a:lstStyle>
            <a:lvl1pPr marL="0" indent="0" algn="ctr">
              <a:spcBef>
                <a:spcPts val="2400"/>
              </a:spcBef>
              <a:buSzTx/>
              <a:buNone/>
              <a:defRPr sz="4000"/>
            </a:lvl1pPr>
          </a:lstStyle>
          <a:p>
            <a:r>
              <a:t>“Type a quote here.”</a:t>
            </a:r>
          </a:p>
        </p:txBody>
      </p:sp>
      <p:sp>
        <p:nvSpPr>
          <p:cNvPr id="95" name="Slide Number"/>
          <p:cNvSpPr txBox="1">
            <a:spLocks noGrp="1"/>
          </p:cNvSpPr>
          <p:nvPr>
            <p:ph type="sldNum" sz="quarter" idx="2"/>
          </p:nvPr>
        </p:nvSpPr>
        <p:spPr>
          <a:xfrm>
            <a:off x="6311798" y="9245600"/>
            <a:ext cx="368504" cy="381000"/>
          </a:xfrm>
          <a:prstGeom prst="rect">
            <a:avLst/>
          </a:prstGeom>
        </p:spPr>
        <p:txBody>
          <a:bodyPr anchor="t"/>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812800" y="0"/>
            <a:ext cx="14630400" cy="9753600"/>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xfrm>
            <a:off x="6311798" y="9245600"/>
            <a:ext cx="368504" cy="381000"/>
          </a:xfrm>
          <a:prstGeom prst="rect">
            <a:avLst/>
          </a:prstGeom>
        </p:spPr>
        <p:txBody>
          <a:bodyPr anchor="t"/>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xfrm>
            <a:off x="6311798" y="9245600"/>
            <a:ext cx="368504" cy="381000"/>
          </a:xfrm>
          <a:prstGeom prst="rect">
            <a:avLst/>
          </a:prstGeom>
        </p:spPr>
        <p:txBody>
          <a:bodyPr anchor="t"/>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600200" y="330200"/>
            <a:ext cx="9779001" cy="6519334"/>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1270000" y="6718300"/>
            <a:ext cx="10464800" cy="1422400"/>
          </a:xfrm>
          <a:prstGeom prst="rect">
            <a:avLst/>
          </a:prstGeom>
        </p:spPr>
        <p:txBody>
          <a:bodyPr anchor="b"/>
          <a:lstStyle/>
          <a:p>
            <a:r>
              <a:t>Title Text</a:t>
            </a:r>
          </a:p>
        </p:txBody>
      </p:sp>
      <p:sp>
        <p:nvSpPr>
          <p:cNvPr id="22" name="Body Level One…"/>
          <p:cNvSpPr txBox="1">
            <a:spLocks noGrp="1"/>
          </p:cNvSpPr>
          <p:nvPr>
            <p:ph type="body" sz="quarter" idx="1"/>
          </p:nvPr>
        </p:nvSpPr>
        <p:spPr>
          <a:xfrm>
            <a:off x="1270000" y="8191500"/>
            <a:ext cx="10464800" cy="12192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xfrm>
            <a:off x="6311798" y="9245600"/>
            <a:ext cx="368504" cy="381000"/>
          </a:xfrm>
          <a:prstGeom prst="rect">
            <a:avLst/>
          </a:prstGeom>
        </p:spPr>
        <p:txBody>
          <a:bodyPr anchor="t"/>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270000" y="3225800"/>
            <a:ext cx="10464800" cy="3302000"/>
          </a:xfrm>
          <a:prstGeom prst="rect">
            <a:avLst/>
          </a:prstGeom>
        </p:spPr>
        <p:txBody>
          <a:bodyPr/>
          <a:lstStyle/>
          <a:p>
            <a:r>
              <a:t>Title Text</a:t>
            </a:r>
          </a:p>
        </p:txBody>
      </p:sp>
      <p:sp>
        <p:nvSpPr>
          <p:cNvPr id="31" name="Slide Number"/>
          <p:cNvSpPr txBox="1">
            <a:spLocks noGrp="1"/>
          </p:cNvSpPr>
          <p:nvPr>
            <p:ph type="sldNum" sz="quarter" idx="2"/>
          </p:nvPr>
        </p:nvSpPr>
        <p:spPr>
          <a:xfrm>
            <a:off x="6311798" y="9245600"/>
            <a:ext cx="368504" cy="381000"/>
          </a:xfrm>
          <a:prstGeom prst="rect">
            <a:avLst/>
          </a:prstGeom>
        </p:spPr>
        <p:txBody>
          <a:bodyPr anchor="t"/>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sz="half" idx="21"/>
          </p:nvPr>
        </p:nvSpPr>
        <p:spPr>
          <a:xfrm>
            <a:off x="6642100" y="762000"/>
            <a:ext cx="5494867" cy="8242300"/>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952500" y="762000"/>
            <a:ext cx="5334000" cy="4000500"/>
          </a:xfrm>
          <a:prstGeom prst="rect">
            <a:avLst/>
          </a:prstGeom>
        </p:spPr>
        <p:txBody>
          <a:bodyPr anchor="b"/>
          <a:lstStyle>
            <a:lvl1pPr>
              <a:defRPr sz="6000"/>
            </a:lvl1pPr>
          </a:lstStyle>
          <a:p>
            <a:r>
              <a:t>Title Text</a:t>
            </a:r>
          </a:p>
        </p:txBody>
      </p:sp>
      <p:sp>
        <p:nvSpPr>
          <p:cNvPr id="40" name="Body Level One…"/>
          <p:cNvSpPr txBox="1">
            <a:spLocks noGrp="1"/>
          </p:cNvSpPr>
          <p:nvPr>
            <p:ph type="body" sz="quarter" idx="1"/>
          </p:nvPr>
        </p:nvSpPr>
        <p:spPr>
          <a:xfrm>
            <a:off x="952500" y="5003800"/>
            <a:ext cx="5334000" cy="40005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xfrm>
            <a:off x="6311798" y="9245600"/>
            <a:ext cx="368504" cy="381000"/>
          </a:xfrm>
          <a:prstGeom prst="rect">
            <a:avLst/>
          </a:prstGeom>
        </p:spPr>
        <p:txBody>
          <a:bodyPr anchor="t"/>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xfrm>
            <a:off x="6311798" y="9245600"/>
            <a:ext cx="368504" cy="381000"/>
          </a:xfrm>
          <a:prstGeom prst="rect">
            <a:avLst/>
          </a:prstGeom>
        </p:spPr>
        <p:txBody>
          <a:bodyPr anchor="t"/>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6718300" y="1054100"/>
            <a:ext cx="5334000" cy="800100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952500" y="2590800"/>
            <a:ext cx="5334000" cy="6286500"/>
          </a:xfrm>
          <a:prstGeom prst="rect">
            <a:avLst/>
          </a:prstGeom>
        </p:spPr>
        <p:txBody>
          <a:bodyPr/>
          <a:lstStyle>
            <a:lvl1pPr marL="381000" indent="-381000">
              <a:spcBef>
                <a:spcPts val="3800"/>
              </a:spcBef>
              <a:defRPr sz="2800"/>
            </a:lvl1pPr>
            <a:lvl2pPr marL="762000" indent="-381000">
              <a:spcBef>
                <a:spcPts val="3800"/>
              </a:spcBef>
              <a:defRPr sz="2800"/>
            </a:lvl2pPr>
            <a:lvl3pPr marL="1143000" indent="-381000">
              <a:spcBef>
                <a:spcPts val="3800"/>
              </a:spcBef>
              <a:defRPr sz="2800"/>
            </a:lvl3pPr>
            <a:lvl4pPr marL="1524000" indent="-381000">
              <a:spcBef>
                <a:spcPts val="3800"/>
              </a:spcBef>
              <a:defRPr sz="2800"/>
            </a:lvl4pPr>
            <a:lvl5pPr marL="1905000" indent="-381000">
              <a:spcBef>
                <a:spcPts val="3800"/>
              </a:spcBef>
              <a:defRPr sz="28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xfrm>
            <a:off x="6311798" y="9245600"/>
            <a:ext cx="368504" cy="381000"/>
          </a:xfrm>
          <a:prstGeom prst="rect">
            <a:avLst/>
          </a:prstGeom>
        </p:spPr>
        <p:txBody>
          <a:bodyPr anchor="t"/>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952500" y="1270000"/>
            <a:ext cx="11099800" cy="7213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xfrm>
            <a:off x="6311798" y="9245600"/>
            <a:ext cx="368504" cy="381000"/>
          </a:xfrm>
          <a:prstGeom prst="rect">
            <a:avLst/>
          </a:prstGeom>
        </p:spPr>
        <p:txBody>
          <a:bodyPr anchor="t"/>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6464300" y="5067300"/>
            <a:ext cx="5943600" cy="3962400"/>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6464300" y="762000"/>
            <a:ext cx="5848350" cy="3898900"/>
          </a:xfrm>
          <a:prstGeom prst="rect">
            <a:avLst/>
          </a:prstGeom>
        </p:spPr>
        <p:txBody>
          <a:bodyPr lIns="91439" tIns="45719" rIns="91439" bIns="45719" anchor="t">
            <a:noAutofit/>
          </a:bodyPr>
          <a:lstStyle/>
          <a:p>
            <a:endParaRPr/>
          </a:p>
        </p:txBody>
      </p:sp>
      <p:sp>
        <p:nvSpPr>
          <p:cNvPr id="85" name="Image"/>
          <p:cNvSpPr>
            <a:spLocks noGrp="1"/>
          </p:cNvSpPr>
          <p:nvPr>
            <p:ph type="pic" sz="half" idx="23"/>
          </p:nvPr>
        </p:nvSpPr>
        <p:spPr>
          <a:xfrm>
            <a:off x="723900" y="723900"/>
            <a:ext cx="5638801" cy="8458200"/>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xfrm>
            <a:off x="6311798" y="9245600"/>
            <a:ext cx="368504" cy="381000"/>
          </a:xfrm>
          <a:prstGeom prst="rect">
            <a:avLst/>
          </a:prstGeom>
        </p:spPr>
        <p:txBody>
          <a:bodyPr anchor="t"/>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952500" y="406400"/>
            <a:ext cx="11099800" cy="2120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6311798" y="9245599"/>
            <a:ext cx="368504" cy="381001"/>
          </a:xfrm>
          <a:prstGeom prst="rect">
            <a:avLst/>
          </a:prstGeom>
          <a:ln w="12700">
            <a:miter lim="400000"/>
          </a:ln>
        </p:spPr>
        <p:txBody>
          <a:bodyPr wrap="none" lIns="50800" tIns="50800" rIns="50800" bIns="50800" anchor="b">
            <a:spAutoFit/>
          </a:bodyPr>
          <a:lstStyle>
            <a:lvl1pPr>
              <a:defRPr sz="1800"/>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FFFFFF"/>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solidFill>
            <a:srgbClr val="FFFFFF"/>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solidFill>
            <a:srgbClr val="FFFFFF"/>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solidFill>
            <a:srgbClr val="FFFFFF"/>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solidFill>
            <a:srgbClr val="FFFFFF"/>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solidFill>
            <a:srgbClr val="FFFFFF"/>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solidFill>
            <a:srgbClr val="FFFFFF"/>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solidFill>
            <a:srgbClr val="FFFFFF"/>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solidFill>
            <a:srgbClr val="FFFFFF"/>
          </a:solidFill>
          <a:uFillTx/>
          <a:latin typeface="+mn-lt"/>
          <a:ea typeface="+mn-ea"/>
          <a:cs typeface="+mn-cs"/>
          <a:sym typeface="Helvetica Light"/>
        </a:defRPr>
      </a:lvl9pPr>
    </p:titleStyle>
    <p:bodyStyle>
      <a:lvl1pPr marL="457200" marR="0" indent="-457200" algn="l" defTabSz="584200" rtl="0" latinLnBrk="0">
        <a:lnSpc>
          <a:spcPct val="100000"/>
        </a:lnSpc>
        <a:spcBef>
          <a:spcPts val="4200"/>
        </a:spcBef>
        <a:spcAft>
          <a:spcPts val="0"/>
        </a:spcAft>
        <a:buClrTx/>
        <a:buSzPct val="75000"/>
        <a:buFontTx/>
        <a:buChar char="•"/>
        <a:tabLst/>
        <a:defRPr sz="3800" b="0" i="0" u="none" strike="noStrike" cap="none" spc="0" baseline="0">
          <a:solidFill>
            <a:srgbClr val="FFFFFF"/>
          </a:solidFill>
          <a:uFillTx/>
          <a:latin typeface="+mn-lt"/>
          <a:ea typeface="+mn-ea"/>
          <a:cs typeface="+mn-cs"/>
          <a:sym typeface="Helvetica Light"/>
        </a:defRPr>
      </a:lvl1pPr>
      <a:lvl2pPr marL="914400" marR="0" indent="-457200" algn="l" defTabSz="584200" rtl="0" latinLnBrk="0">
        <a:lnSpc>
          <a:spcPct val="100000"/>
        </a:lnSpc>
        <a:spcBef>
          <a:spcPts val="4200"/>
        </a:spcBef>
        <a:spcAft>
          <a:spcPts val="0"/>
        </a:spcAft>
        <a:buClrTx/>
        <a:buSzPct val="75000"/>
        <a:buFontTx/>
        <a:buChar char="•"/>
        <a:tabLst/>
        <a:defRPr sz="3800" b="0" i="0" u="none" strike="noStrike" cap="none" spc="0" baseline="0">
          <a:solidFill>
            <a:srgbClr val="FFFFFF"/>
          </a:solidFill>
          <a:uFillTx/>
          <a:latin typeface="+mn-lt"/>
          <a:ea typeface="+mn-ea"/>
          <a:cs typeface="+mn-cs"/>
          <a:sym typeface="Helvetica Light"/>
        </a:defRPr>
      </a:lvl2pPr>
      <a:lvl3pPr marL="1371600" marR="0" indent="-457200" algn="l" defTabSz="584200" rtl="0" latinLnBrk="0">
        <a:lnSpc>
          <a:spcPct val="100000"/>
        </a:lnSpc>
        <a:spcBef>
          <a:spcPts val="4200"/>
        </a:spcBef>
        <a:spcAft>
          <a:spcPts val="0"/>
        </a:spcAft>
        <a:buClrTx/>
        <a:buSzPct val="75000"/>
        <a:buFontTx/>
        <a:buChar char="•"/>
        <a:tabLst/>
        <a:defRPr sz="3800" b="0" i="0" u="none" strike="noStrike" cap="none" spc="0" baseline="0">
          <a:solidFill>
            <a:srgbClr val="FFFFFF"/>
          </a:solidFill>
          <a:uFillTx/>
          <a:latin typeface="+mn-lt"/>
          <a:ea typeface="+mn-ea"/>
          <a:cs typeface="+mn-cs"/>
          <a:sym typeface="Helvetica Light"/>
        </a:defRPr>
      </a:lvl3pPr>
      <a:lvl4pPr marL="1828800" marR="0" indent="-457200" algn="l" defTabSz="584200" rtl="0" latinLnBrk="0">
        <a:lnSpc>
          <a:spcPct val="100000"/>
        </a:lnSpc>
        <a:spcBef>
          <a:spcPts val="4200"/>
        </a:spcBef>
        <a:spcAft>
          <a:spcPts val="0"/>
        </a:spcAft>
        <a:buClrTx/>
        <a:buSzPct val="75000"/>
        <a:buFontTx/>
        <a:buChar char="•"/>
        <a:tabLst/>
        <a:defRPr sz="3800" b="0" i="0" u="none" strike="noStrike" cap="none" spc="0" baseline="0">
          <a:solidFill>
            <a:srgbClr val="FFFFFF"/>
          </a:solidFill>
          <a:uFillTx/>
          <a:latin typeface="+mn-lt"/>
          <a:ea typeface="+mn-ea"/>
          <a:cs typeface="+mn-cs"/>
          <a:sym typeface="Helvetica Light"/>
        </a:defRPr>
      </a:lvl4pPr>
      <a:lvl5pPr marL="2286000" marR="0" indent="-457200" algn="l" defTabSz="584200" rtl="0" latinLnBrk="0">
        <a:lnSpc>
          <a:spcPct val="100000"/>
        </a:lnSpc>
        <a:spcBef>
          <a:spcPts val="4200"/>
        </a:spcBef>
        <a:spcAft>
          <a:spcPts val="0"/>
        </a:spcAft>
        <a:buClrTx/>
        <a:buSzPct val="75000"/>
        <a:buFontTx/>
        <a:buChar char="•"/>
        <a:tabLst/>
        <a:defRPr sz="3800" b="0" i="0" u="none" strike="noStrike" cap="none" spc="0" baseline="0">
          <a:solidFill>
            <a:srgbClr val="FFFFFF"/>
          </a:solidFill>
          <a:uFillTx/>
          <a:latin typeface="+mn-lt"/>
          <a:ea typeface="+mn-ea"/>
          <a:cs typeface="+mn-cs"/>
          <a:sym typeface="Helvetica Light"/>
        </a:defRPr>
      </a:lvl5pPr>
      <a:lvl6pPr marL="2743200" marR="0" indent="-457200" algn="l" defTabSz="584200" rtl="0" latinLnBrk="0">
        <a:lnSpc>
          <a:spcPct val="100000"/>
        </a:lnSpc>
        <a:spcBef>
          <a:spcPts val="4200"/>
        </a:spcBef>
        <a:spcAft>
          <a:spcPts val="0"/>
        </a:spcAft>
        <a:buClrTx/>
        <a:buSzPct val="75000"/>
        <a:buFontTx/>
        <a:buChar char="•"/>
        <a:tabLst/>
        <a:defRPr sz="3800" b="0" i="0" u="none" strike="noStrike" cap="none" spc="0" baseline="0">
          <a:solidFill>
            <a:srgbClr val="FFFFFF"/>
          </a:solidFill>
          <a:uFillTx/>
          <a:latin typeface="+mn-lt"/>
          <a:ea typeface="+mn-ea"/>
          <a:cs typeface="+mn-cs"/>
          <a:sym typeface="Helvetica Light"/>
        </a:defRPr>
      </a:lvl6pPr>
      <a:lvl7pPr marL="3200400" marR="0" indent="-457200" algn="l" defTabSz="584200" rtl="0" latinLnBrk="0">
        <a:lnSpc>
          <a:spcPct val="100000"/>
        </a:lnSpc>
        <a:spcBef>
          <a:spcPts val="4200"/>
        </a:spcBef>
        <a:spcAft>
          <a:spcPts val="0"/>
        </a:spcAft>
        <a:buClrTx/>
        <a:buSzPct val="75000"/>
        <a:buFontTx/>
        <a:buChar char="•"/>
        <a:tabLst/>
        <a:defRPr sz="3800" b="0" i="0" u="none" strike="noStrike" cap="none" spc="0" baseline="0">
          <a:solidFill>
            <a:srgbClr val="FFFFFF"/>
          </a:solidFill>
          <a:uFillTx/>
          <a:latin typeface="+mn-lt"/>
          <a:ea typeface="+mn-ea"/>
          <a:cs typeface="+mn-cs"/>
          <a:sym typeface="Helvetica Light"/>
        </a:defRPr>
      </a:lvl7pPr>
      <a:lvl8pPr marL="3657600" marR="0" indent="-457200" algn="l" defTabSz="584200" rtl="0" latinLnBrk="0">
        <a:lnSpc>
          <a:spcPct val="100000"/>
        </a:lnSpc>
        <a:spcBef>
          <a:spcPts val="4200"/>
        </a:spcBef>
        <a:spcAft>
          <a:spcPts val="0"/>
        </a:spcAft>
        <a:buClrTx/>
        <a:buSzPct val="75000"/>
        <a:buFontTx/>
        <a:buChar char="•"/>
        <a:tabLst/>
        <a:defRPr sz="3800" b="0" i="0" u="none" strike="noStrike" cap="none" spc="0" baseline="0">
          <a:solidFill>
            <a:srgbClr val="FFFFFF"/>
          </a:solidFill>
          <a:uFillTx/>
          <a:latin typeface="+mn-lt"/>
          <a:ea typeface="+mn-ea"/>
          <a:cs typeface="+mn-cs"/>
          <a:sym typeface="Helvetica Light"/>
        </a:defRPr>
      </a:lvl8pPr>
      <a:lvl9pPr marL="4114800" marR="0" indent="-457200" algn="l" defTabSz="584200" rtl="0" latinLnBrk="0">
        <a:lnSpc>
          <a:spcPct val="100000"/>
        </a:lnSpc>
        <a:spcBef>
          <a:spcPts val="4200"/>
        </a:spcBef>
        <a:spcAft>
          <a:spcPts val="0"/>
        </a:spcAft>
        <a:buClrTx/>
        <a:buSzPct val="75000"/>
        <a:buFontTx/>
        <a:buChar char="•"/>
        <a:tabLst/>
        <a:defRPr sz="3800" b="0" i="0" u="none" strike="noStrike" cap="none" spc="0" baseline="0">
          <a:solidFill>
            <a:srgbClr val="FFFFFF"/>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HEY STOOD &quot;IN  THE GAP&quot;"/>
          <p:cNvSpPr txBox="1">
            <a:spLocks noGrp="1"/>
          </p:cNvSpPr>
          <p:nvPr>
            <p:ph type="ctrTitle"/>
          </p:nvPr>
        </p:nvSpPr>
        <p:spPr>
          <a:prstGeom prst="rect">
            <a:avLst/>
          </a:prstGeom>
        </p:spPr>
        <p:txBody>
          <a:bodyPr/>
          <a:lstStyle/>
          <a:p>
            <a:r>
              <a:t>THEY STOOD "IN  THE GAP"</a:t>
            </a:r>
          </a:p>
        </p:txBody>
      </p:sp>
      <p:sp>
        <p:nvSpPr>
          <p:cNvPr id="120" name="Lessons in Spiritual Leadership…"/>
          <p:cNvSpPr txBox="1">
            <a:spLocks noGrp="1"/>
          </p:cNvSpPr>
          <p:nvPr>
            <p:ph type="subTitle" sz="quarter" idx="1"/>
          </p:nvPr>
        </p:nvSpPr>
        <p:spPr>
          <a:xfrm>
            <a:off x="658714" y="5029200"/>
            <a:ext cx="11561979" cy="2164783"/>
          </a:xfrm>
          <a:prstGeom prst="rect">
            <a:avLst/>
          </a:prstGeom>
        </p:spPr>
        <p:txBody>
          <a:bodyPr/>
          <a:lstStyle/>
          <a:p>
            <a:pPr>
              <a:defRPr sz="4200"/>
            </a:pPr>
            <a:r>
              <a:t>Lessons in Spiritual Leadership</a:t>
            </a:r>
          </a:p>
          <a:p>
            <a:pPr>
              <a:defRPr sz="4200"/>
            </a:pPr>
            <a:r>
              <a:t>From Ezra and Nehemiah </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Men consciously dependent on the sovereign &quot;good hand of God.&quot;  (Ezra 7:6, 7:9, 7:27, 8:18, 8:22, 8:31; Neh. 2:8,18)…"/>
          <p:cNvSpPr txBox="1">
            <a:spLocks noGrp="1"/>
          </p:cNvSpPr>
          <p:nvPr>
            <p:ph type="body" idx="1"/>
          </p:nvPr>
        </p:nvSpPr>
        <p:spPr>
          <a:xfrm>
            <a:off x="394155" y="907139"/>
            <a:ext cx="11658145" cy="7576461"/>
          </a:xfrm>
          <a:prstGeom prst="rect">
            <a:avLst/>
          </a:prstGeom>
        </p:spPr>
        <p:txBody>
          <a:bodyPr/>
          <a:lstStyle/>
          <a:p>
            <a:pPr marL="443484" indent="-443484" defTabSz="566674">
              <a:spcBef>
                <a:spcPts val="4000"/>
              </a:spcBef>
              <a:defRPr sz="3686"/>
            </a:pPr>
            <a:r>
              <a:t>Men consciously dependent on the sovereign "good hand of God."  (Ezra 7:6, 7:9, 7:2</a:t>
            </a:r>
            <a:r>
              <a:rPr lang="en-US"/>
              <a:t>8</a:t>
            </a:r>
            <a:r>
              <a:t>, 8:18, 8:22, 8:31; Neh. </a:t>
            </a:r>
            <a:r>
              <a:rPr dirty="0"/>
              <a:t>2:8,18)</a:t>
            </a:r>
          </a:p>
          <a:p>
            <a:pPr marL="443484" indent="-443484" defTabSz="566674">
              <a:spcBef>
                <a:spcPts val="4000"/>
              </a:spcBef>
              <a:defRPr sz="3686"/>
            </a:pPr>
            <a:r>
              <a:rPr dirty="0"/>
              <a:t>Men who had a sense of history and, therefore, "understood the times and knew what needed to be done." (I Chron. 12:32)</a:t>
            </a:r>
          </a:p>
          <a:p>
            <a:pPr marL="443484" indent="-443484" defTabSz="566674">
              <a:spcBef>
                <a:spcPts val="4000"/>
              </a:spcBef>
              <a:defRPr sz="3686"/>
            </a:pPr>
            <a:r>
              <a:rPr dirty="0"/>
              <a:t>Men who did their "homework" and their research.  (Ezra 7:10, 6:2; Neh. 1; Prov. 12:23)</a:t>
            </a:r>
          </a:p>
          <a:p>
            <a:pPr marL="443484" indent="-443484" defTabSz="566674">
              <a:spcBef>
                <a:spcPts val="4000"/>
              </a:spcBef>
              <a:defRPr sz="3686"/>
            </a:pPr>
            <a:r>
              <a:rPr dirty="0"/>
              <a:t>Men of timing, who understood and respected procedure and protocol. (Ezra 10:9-10; Neh. 1:1, 2:1)</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Men who were respectful and tactful but candid and honest with those in authority over them; men who were not sycophants. (Neh. 2:2-6; Ezra 7:6)…"/>
          <p:cNvSpPr txBox="1">
            <a:spLocks noGrp="1"/>
          </p:cNvSpPr>
          <p:nvPr>
            <p:ph type="body" idx="1"/>
          </p:nvPr>
        </p:nvSpPr>
        <p:spPr>
          <a:xfrm>
            <a:off x="788514" y="171317"/>
            <a:ext cx="11839218" cy="8814336"/>
          </a:xfrm>
          <a:prstGeom prst="rect">
            <a:avLst/>
          </a:prstGeom>
        </p:spPr>
        <p:txBody>
          <a:bodyPr/>
          <a:lstStyle/>
          <a:p>
            <a:r>
              <a:t>Men who were respectful and tactful but candid and honest with those in authority over them; men who were not sycophants. (Neh. 2:2-6; Ezra 7:6)</a:t>
            </a:r>
          </a:p>
          <a:p>
            <a:r>
              <a:t>Men who obtained the necessary resources -- and clear authority -- needed for their responsibilities. (Neh. 2:7-10; Ezra 7:6, 11-26)</a:t>
            </a:r>
          </a:p>
          <a:p>
            <a:r>
              <a:t>Men of absolute integrity with the resources and authority entrusted to them. (Cf. Daniel 6:4)</a:t>
            </a:r>
          </a:p>
          <a:p>
            <a:r>
              <a:t>Men of powerful but careful -- and timely -- communication. (Neh. 2:5-7, 17-18; 5:7-13; Ezra chs. 9-10)</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Men who rallied public support in response to presented need and plan. (Neh. 2:17-18 )…"/>
          <p:cNvSpPr txBox="1">
            <a:spLocks noGrp="1"/>
          </p:cNvSpPr>
          <p:nvPr>
            <p:ph type="body" idx="1"/>
          </p:nvPr>
        </p:nvSpPr>
        <p:spPr>
          <a:xfrm>
            <a:off x="687108" y="-378782"/>
            <a:ext cx="11099801" cy="9746603"/>
          </a:xfrm>
          <a:prstGeom prst="rect">
            <a:avLst/>
          </a:prstGeom>
        </p:spPr>
        <p:txBody>
          <a:bodyPr/>
          <a:lstStyle/>
          <a:p>
            <a:r>
              <a:t>Men who rallied public support in response to presented need and plan. (Neh. 2:17-18 )</a:t>
            </a:r>
          </a:p>
          <a:p>
            <a:r>
              <a:t>Men who were practical.  Armed builders working in front of their own homes. (Neh. 4:9, 13-23)</a:t>
            </a:r>
          </a:p>
          <a:p>
            <a:r>
              <a:t>Men of contagious courage, optimism and joy. (Neh. 4:14,20; 8:9-12; Ezra 8:12)</a:t>
            </a:r>
          </a:p>
          <a:p>
            <a:r>
              <a:t>Men of discernment who understood Biblical anthropology. (Neh. ch. 6, 6:12);</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Men of vision, foresight -- and prudence -- (Prov. 22:3; 29:18)…"/>
          <p:cNvSpPr txBox="1">
            <a:spLocks noGrp="1"/>
          </p:cNvSpPr>
          <p:nvPr>
            <p:ph type="body" idx="1"/>
          </p:nvPr>
        </p:nvSpPr>
        <p:spPr>
          <a:xfrm>
            <a:off x="952500" y="717592"/>
            <a:ext cx="11099800" cy="8318417"/>
          </a:xfrm>
          <a:prstGeom prst="rect">
            <a:avLst/>
          </a:prstGeom>
        </p:spPr>
        <p:txBody>
          <a:bodyPr/>
          <a:lstStyle/>
          <a:p>
            <a:pPr marL="411479" indent="-411479" defTabSz="525779">
              <a:spcBef>
                <a:spcPts val="3700"/>
              </a:spcBef>
              <a:defRPr sz="3420"/>
            </a:pPr>
            <a:endParaRPr/>
          </a:p>
          <a:p>
            <a:pPr marL="411479" indent="-411479" defTabSz="525779">
              <a:spcBef>
                <a:spcPts val="3700"/>
              </a:spcBef>
              <a:defRPr sz="3420"/>
            </a:pPr>
            <a:r>
              <a:t>Men of vision, foresight -- and prudence -- (Prov. 22:3; 29:18)</a:t>
            </a:r>
          </a:p>
          <a:p>
            <a:pPr marL="411479" indent="-411479" defTabSz="525779">
              <a:spcBef>
                <a:spcPts val="3700"/>
              </a:spcBef>
              <a:defRPr sz="3420"/>
            </a:pPr>
            <a:r>
              <a:t>Men who knew, appreciated and understood detail -- but were not caught up in or "mastered" by that detail.  They knew what was going on "in the ranks." (Neh. chs. 3,7,10-12; Ezra chs. 8, 12)</a:t>
            </a:r>
          </a:p>
          <a:p>
            <a:pPr marL="411479" indent="-411479" defTabSz="525779">
              <a:spcBef>
                <a:spcPts val="3700"/>
              </a:spcBef>
              <a:defRPr sz="3420"/>
            </a:pPr>
            <a:r>
              <a:t>Men who did not abuse their positions of power. (Neh. 5:14-19)</a:t>
            </a:r>
          </a:p>
          <a:p>
            <a:pPr marL="411479" indent="-411479" defTabSz="525779">
              <a:spcBef>
                <a:spcPts val="3700"/>
              </a:spcBef>
              <a:defRPr sz="3420"/>
            </a:pPr>
            <a:r>
              <a:t>Men who were careful, trustworthy and compassionate in the use of entrusted resources. (Neh. 5:14-19)</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Men of intense but controlled emotion; not afraid to be angry at sin, and its results. (Neh. 5:6; 13:8; 25; Ezra 9:3-5; 10:1)…"/>
          <p:cNvSpPr txBox="1">
            <a:spLocks noGrp="1"/>
          </p:cNvSpPr>
          <p:nvPr>
            <p:ph type="body" idx="1"/>
          </p:nvPr>
        </p:nvSpPr>
        <p:spPr>
          <a:xfrm>
            <a:off x="563485" y="1017185"/>
            <a:ext cx="11488815" cy="7466415"/>
          </a:xfrm>
          <a:prstGeom prst="rect">
            <a:avLst/>
          </a:prstGeom>
        </p:spPr>
        <p:txBody>
          <a:bodyPr/>
          <a:lstStyle/>
          <a:p>
            <a:endParaRPr/>
          </a:p>
          <a:p>
            <a:r>
              <a:t>Men of intense but controlled emotion; not afraid to be angry at sin, and its results. (Neh. 5:6; 13:8; 25; Ezra 9:3-5; 10:1)</a:t>
            </a:r>
          </a:p>
          <a:p>
            <a:r>
              <a:t>Men of humility. (Ezra 7:6; Neh. 1:11)</a:t>
            </a:r>
          </a:p>
          <a:p>
            <a:r>
              <a:t>Men of impartiality. (Neh. 5:7-12; ch. 13; Ezra 10:18-24; I Tim. 6:21)</a:t>
            </a:r>
          </a:p>
          <a:p>
            <a:r>
              <a:t>Men of perseverance. (Neh. 5:16)</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Men of careful and precise administration of justice. (Ezra 10:16-17; Heb. 11:33 (NIV))…"/>
          <p:cNvSpPr txBox="1">
            <a:spLocks noGrp="1"/>
          </p:cNvSpPr>
          <p:nvPr>
            <p:ph type="body" idx="1"/>
          </p:nvPr>
        </p:nvSpPr>
        <p:spPr>
          <a:xfrm>
            <a:off x="822108" y="234536"/>
            <a:ext cx="11230192" cy="9046755"/>
          </a:xfrm>
          <a:prstGeom prst="rect">
            <a:avLst/>
          </a:prstGeom>
        </p:spPr>
        <p:txBody>
          <a:bodyPr/>
          <a:lstStyle/>
          <a:p>
            <a:pPr marL="443484" indent="-443484" defTabSz="566674">
              <a:spcBef>
                <a:spcPts val="4000"/>
              </a:spcBef>
              <a:defRPr sz="3686"/>
            </a:pPr>
            <a:r>
              <a:t>Men of careful and precise administration of justice. (Ezra 10:16-17; Heb. 11:33 (NIV))</a:t>
            </a:r>
          </a:p>
          <a:p>
            <a:pPr marL="443484" indent="-443484" defTabSz="566674">
              <a:spcBef>
                <a:spcPts val="4000"/>
              </a:spcBef>
              <a:defRPr sz="3686"/>
            </a:pPr>
            <a:r>
              <a:t>Men of repentance who understood the importance of covenants of repentance. (Ezra 10:3-5; Neh. chs. 9-10)</a:t>
            </a:r>
          </a:p>
          <a:p>
            <a:pPr marL="443484" indent="-443484" defTabSz="566674">
              <a:spcBef>
                <a:spcPts val="4000"/>
              </a:spcBef>
              <a:defRPr sz="3686"/>
            </a:pPr>
            <a:r>
              <a:t>Men who were decisive and skilled in organization. (Neh. chs. 3-4)</a:t>
            </a:r>
          </a:p>
          <a:p>
            <a:pPr marL="443484" indent="-443484" defTabSz="566674">
              <a:spcBef>
                <a:spcPts val="4000"/>
              </a:spcBef>
              <a:defRPr sz="3686"/>
            </a:pPr>
            <a:r>
              <a:t>Men who mentored, knowing their limitations. (Neh. 8:13; II Tim. 2:2)</a:t>
            </a:r>
          </a:p>
          <a:p>
            <a:pPr marL="443484" indent="-443484" defTabSz="566674">
              <a:spcBef>
                <a:spcPts val="4000"/>
              </a:spcBef>
              <a:defRPr sz="3686"/>
            </a:pPr>
            <a:r>
              <a:t>Men who understood that ultimately, only God's approval is what counts. "Remember, O Lord" (Neh. 13: 14, 22 and 31)</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Conclusion"/>
          <p:cNvSpPr txBox="1">
            <a:spLocks noGrp="1"/>
          </p:cNvSpPr>
          <p:nvPr>
            <p:ph type="title"/>
          </p:nvPr>
        </p:nvSpPr>
        <p:spPr>
          <a:prstGeom prst="rect">
            <a:avLst/>
          </a:prstGeom>
        </p:spPr>
        <p:txBody>
          <a:bodyPr/>
          <a:lstStyle/>
          <a:p>
            <a:r>
              <a:t>Conclusion</a:t>
            </a:r>
          </a:p>
        </p:txBody>
      </p:sp>
      <p:sp>
        <p:nvSpPr>
          <p:cNvPr id="173" name="These men, raised up by God, were &quot;above reproach&quot; as God's entrusted leaders -- Titus 1:7"/>
          <p:cNvSpPr txBox="1">
            <a:spLocks noGrp="1"/>
          </p:cNvSpPr>
          <p:nvPr>
            <p:ph type="body" idx="1"/>
          </p:nvPr>
        </p:nvSpPr>
        <p:spPr>
          <a:prstGeom prst="rect">
            <a:avLst/>
          </a:prstGeom>
        </p:spPr>
        <p:txBody>
          <a:bodyPr/>
          <a:lstStyle/>
          <a:p>
            <a:r>
              <a:t>These men, raised up by God, were "above reproach" as God's entrusted leaders -- Titus 1:7</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And the word of the LORD came to me: &quot;Son of man, say to her, You are a land that is not cleansed ...The people of the land have practiced extortion and committed robbery. They have oppressed the poor and needy, and have extorted from the sojourner witho"/>
          <p:cNvSpPr txBox="1">
            <a:spLocks noGrp="1"/>
          </p:cNvSpPr>
          <p:nvPr>
            <p:ph type="body" idx="1"/>
          </p:nvPr>
        </p:nvSpPr>
        <p:spPr>
          <a:xfrm>
            <a:off x="372563" y="266865"/>
            <a:ext cx="11789455" cy="8984760"/>
          </a:xfrm>
          <a:prstGeom prst="rect">
            <a:avLst/>
          </a:prstGeom>
        </p:spPr>
        <p:txBody>
          <a:bodyPr/>
          <a:lstStyle/>
          <a:p>
            <a:r>
              <a:t>And the word of the LORD came to me: "Son of man, say to her, You are a land that is not cleansed ...The people of the land have practiced extortion and committed robbery. They have oppressed the poor and needy, and have extorted from the sojourner without justice.  And I sought for a man among them who should build up the wall and stand in the breach before me for the land, that I should not destroy it, but I found none.  Therefore I have poured out my indignation upon them. I have consumed them with the fire of my wrath. I have returned their way upon their heads, declares the Lord GOD." - Ezekiel 22:23-24,29-31.    </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Approximately 120 years later, when the people of God are engaged in much the same conduct, two unlikely men step forward and &quot;stand in the gap.&quot;…"/>
          <p:cNvSpPr txBox="1">
            <a:spLocks noGrp="1"/>
          </p:cNvSpPr>
          <p:nvPr>
            <p:ph type="body" idx="1"/>
          </p:nvPr>
        </p:nvSpPr>
        <p:spPr>
          <a:prstGeom prst="rect">
            <a:avLst/>
          </a:prstGeom>
        </p:spPr>
        <p:txBody>
          <a:bodyPr/>
          <a:lstStyle/>
          <a:p>
            <a:r>
              <a:t>Approximately 120 years later, when the people of God are engaged in much the same conduct, two unlikely men step forward and "stand in the gap."</a:t>
            </a:r>
          </a:p>
          <a:p>
            <a:r>
              <a:t>Ezra</a:t>
            </a:r>
          </a:p>
          <a:p>
            <a:r>
              <a:t>Nehemiah </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Unlikely  Candidates…"/>
          <p:cNvSpPr txBox="1">
            <a:spLocks noGrp="1"/>
          </p:cNvSpPr>
          <p:nvPr>
            <p:ph type="title"/>
          </p:nvPr>
        </p:nvSpPr>
        <p:spPr>
          <a:prstGeom prst="rect">
            <a:avLst/>
          </a:prstGeom>
        </p:spPr>
        <p:txBody>
          <a:bodyPr>
            <a:normAutofit fontScale="90000"/>
          </a:bodyPr>
          <a:lstStyle/>
          <a:p>
            <a:pPr defTabSz="484886">
              <a:defRPr sz="6640"/>
            </a:pPr>
            <a:r>
              <a:t>Unlikely  Candidates</a:t>
            </a:r>
          </a:p>
          <a:p>
            <a:pPr defTabSz="484886">
              <a:defRPr sz="6640"/>
            </a:pPr>
            <a:r>
              <a:t> for Leadership</a:t>
            </a:r>
          </a:p>
        </p:txBody>
      </p:sp>
      <p:sp>
        <p:nvSpPr>
          <p:cNvPr id="131" name="Ezra -- A &quot;bookish&quot; lawyer/priest, more comfortable in the law library, the courtroom and the classroom than public life…"/>
          <p:cNvSpPr txBox="1">
            <a:spLocks noGrp="1"/>
          </p:cNvSpPr>
          <p:nvPr>
            <p:ph type="body" idx="1"/>
          </p:nvPr>
        </p:nvSpPr>
        <p:spPr>
          <a:prstGeom prst="rect">
            <a:avLst/>
          </a:prstGeom>
        </p:spPr>
        <p:txBody>
          <a:bodyPr/>
          <a:lstStyle/>
          <a:p>
            <a:r>
              <a:t>Ezra -- A "bookish" lawyer/priest, more comfortable in the law library, the courtroom and the classroom than public life</a:t>
            </a:r>
          </a:p>
          <a:p>
            <a:r>
              <a:t>Nehemiah -- A "civil service" bureaucrat</a:t>
            </a:r>
          </a:p>
          <a:p>
            <a:r>
              <a:t>Both raised up by God for public leadership (Daniel 4:17).</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The Challenges"/>
          <p:cNvSpPr txBox="1">
            <a:spLocks noGrp="1"/>
          </p:cNvSpPr>
          <p:nvPr>
            <p:ph type="title"/>
          </p:nvPr>
        </p:nvSpPr>
        <p:spPr>
          <a:prstGeom prst="rect">
            <a:avLst/>
          </a:prstGeom>
        </p:spPr>
        <p:txBody>
          <a:bodyPr/>
          <a:lstStyle/>
          <a:p>
            <a:r>
              <a:t>The Challenges</a:t>
            </a:r>
          </a:p>
        </p:txBody>
      </p:sp>
      <p:sp>
        <p:nvSpPr>
          <p:cNvPr id="134" name="The city's walls were broken down -- the people of God were exposed and defenseless, Prov. 25:28…"/>
          <p:cNvSpPr txBox="1">
            <a:spLocks noGrp="1"/>
          </p:cNvSpPr>
          <p:nvPr>
            <p:ph type="body" idx="1"/>
          </p:nvPr>
        </p:nvSpPr>
        <p:spPr>
          <a:prstGeom prst="rect">
            <a:avLst/>
          </a:prstGeom>
        </p:spPr>
        <p:txBody>
          <a:bodyPr/>
          <a:lstStyle/>
          <a:p>
            <a:r>
              <a:t>The city's walls were broken down -- the people of God were exposed and defenseless, Prov. 25:28</a:t>
            </a:r>
          </a:p>
          <a:p>
            <a:r>
              <a:t>The legal and political opposition to rebuilding </a:t>
            </a:r>
          </a:p>
          <a:p>
            <a:r>
              <a:t>The danger of travel and transport </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The danger from external peoples, a coalition of Arab, Jordanian and Samaritan enemies…"/>
          <p:cNvSpPr txBox="1">
            <a:spLocks noGrp="1"/>
          </p:cNvSpPr>
          <p:nvPr>
            <p:ph type="body" idx="1"/>
          </p:nvPr>
        </p:nvSpPr>
        <p:spPr>
          <a:prstGeom prst="rect">
            <a:avLst/>
          </a:prstGeom>
        </p:spPr>
        <p:txBody>
          <a:bodyPr/>
          <a:lstStyle/>
          <a:p>
            <a:r>
              <a:t>The danger from external peoples, a coalition of Arab, Jordanian and Samaritan enemies</a:t>
            </a:r>
          </a:p>
          <a:p>
            <a:r>
              <a:t>The danger of compromise of truth and ungodly conduct from priest and prophet</a:t>
            </a:r>
          </a:p>
          <a:p>
            <a:r>
              <a:t>The challenge of repopulating Jerusalem</a:t>
            </a:r>
          </a:p>
          <a:p>
            <a:r>
              <a:t>The challenge of illegal usury (predatory lending) with resulting slavery and loss of land</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The challenge of government tax abuse…"/>
          <p:cNvSpPr txBox="1">
            <a:spLocks noGrp="1"/>
          </p:cNvSpPr>
          <p:nvPr>
            <p:ph type="body" idx="1"/>
          </p:nvPr>
        </p:nvSpPr>
        <p:spPr>
          <a:prstGeom prst="rect">
            <a:avLst/>
          </a:prstGeom>
        </p:spPr>
        <p:txBody>
          <a:bodyPr/>
          <a:lstStyle/>
          <a:p>
            <a:r>
              <a:t>The challenge of government tax abuse</a:t>
            </a:r>
          </a:p>
          <a:p>
            <a:r>
              <a:t>The challenge of wasteful spending by previous local government</a:t>
            </a:r>
          </a:p>
          <a:p>
            <a:r>
              <a:t>The challenge of a culture that has forgotten the Word of God</a:t>
            </a:r>
          </a:p>
          <a:p>
            <a:r>
              <a:t>The challenge of intermarriage, ultimately, a syncretistic disregard for truth and Godliness, (cf. Ruth, Rahab, Acts 10:34-35)</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What Made their Leadership Possible??"/>
          <p:cNvSpPr txBox="1">
            <a:spLocks noGrp="1"/>
          </p:cNvSpPr>
          <p:nvPr>
            <p:ph type="title"/>
          </p:nvPr>
        </p:nvSpPr>
        <p:spPr>
          <a:prstGeom prst="rect">
            <a:avLst/>
          </a:prstGeom>
        </p:spPr>
        <p:txBody>
          <a:bodyPr>
            <a:normAutofit fontScale="90000"/>
          </a:bodyPr>
          <a:lstStyle>
            <a:lvl1pPr defTabSz="484886">
              <a:defRPr sz="6640"/>
            </a:lvl1pPr>
          </a:lstStyle>
          <a:p>
            <a:r>
              <a:t>What Made their Leadership Possible??</a:t>
            </a:r>
          </a:p>
        </p:txBody>
      </p:sp>
      <p:sp>
        <p:nvSpPr>
          <p:cNvPr id="141" name="Men Before God…"/>
          <p:cNvSpPr txBox="1">
            <a:spLocks noGrp="1"/>
          </p:cNvSpPr>
          <p:nvPr>
            <p:ph type="body" idx="1"/>
          </p:nvPr>
        </p:nvSpPr>
        <p:spPr>
          <a:prstGeom prst="rect">
            <a:avLst/>
          </a:prstGeom>
        </p:spPr>
        <p:txBody>
          <a:bodyPr/>
          <a:lstStyle/>
          <a:p>
            <a:r>
              <a:t>Men Before God</a:t>
            </a:r>
          </a:p>
          <a:p>
            <a:r>
              <a:t>Men of Preparation</a:t>
            </a:r>
          </a:p>
          <a:p>
            <a:r>
              <a:t>Men of Character</a:t>
            </a:r>
          </a:p>
          <a:p>
            <a:r>
              <a:t>Men of Implementation</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What Made their Leadership Possible??"/>
          <p:cNvSpPr txBox="1">
            <a:spLocks noGrp="1"/>
          </p:cNvSpPr>
          <p:nvPr>
            <p:ph type="title"/>
          </p:nvPr>
        </p:nvSpPr>
        <p:spPr>
          <a:prstGeom prst="rect">
            <a:avLst/>
          </a:prstGeom>
        </p:spPr>
        <p:txBody>
          <a:bodyPr>
            <a:normAutofit fontScale="90000"/>
          </a:bodyPr>
          <a:lstStyle>
            <a:lvl1pPr defTabSz="484886">
              <a:defRPr sz="6640"/>
            </a:lvl1pPr>
          </a:lstStyle>
          <a:p>
            <a:r>
              <a:t>What Made their Leadership Possible??</a:t>
            </a:r>
          </a:p>
        </p:txBody>
      </p:sp>
      <p:sp>
        <p:nvSpPr>
          <p:cNvPr id="146" name="Their genuine leadership grew out of what they were before God.   Being precedes doing.…"/>
          <p:cNvSpPr txBox="1">
            <a:spLocks noGrp="1"/>
          </p:cNvSpPr>
          <p:nvPr>
            <p:ph type="body" idx="1"/>
          </p:nvPr>
        </p:nvSpPr>
        <p:spPr>
          <a:xfrm>
            <a:off x="378443" y="2899385"/>
            <a:ext cx="12247914" cy="6558078"/>
          </a:xfrm>
          <a:prstGeom prst="rect">
            <a:avLst/>
          </a:prstGeom>
        </p:spPr>
        <p:txBody>
          <a:bodyPr>
            <a:normAutofit lnSpcReduction="10000"/>
          </a:bodyPr>
          <a:lstStyle/>
          <a:p>
            <a:pPr marL="438911" indent="-438911" defTabSz="560831">
              <a:spcBef>
                <a:spcPts val="4000"/>
              </a:spcBef>
              <a:defRPr sz="3648"/>
            </a:pPr>
            <a:r>
              <a:t>Their genuine leadership grew out of what they were before God.   Being precedes doing.</a:t>
            </a:r>
          </a:p>
          <a:p>
            <a:pPr marL="438911" indent="-438911" defTabSz="560831">
              <a:spcBef>
                <a:spcPts val="4000"/>
              </a:spcBef>
              <a:defRPr sz="3648"/>
            </a:pPr>
            <a:r>
              <a:t>They understood the importance of leadership within the people of God and within government.</a:t>
            </a:r>
          </a:p>
          <a:p>
            <a:pPr marL="438911" indent="-438911" defTabSz="560831">
              <a:spcBef>
                <a:spcPts val="4000"/>
              </a:spcBef>
              <a:defRPr sz="3648"/>
            </a:pPr>
            <a:r>
              <a:t>They were men of prayer, from start to finish. (Neh. 1:4; 13:31; Ezra 8:21-23;10:1-4)</a:t>
            </a:r>
          </a:p>
          <a:p>
            <a:pPr marL="438911" indent="-438911" defTabSz="560831">
              <a:spcBef>
                <a:spcPts val="4000"/>
              </a:spcBef>
              <a:defRPr sz="3648"/>
            </a:pPr>
            <a:r>
              <a:t>They were men who understood, loved and restored the authority of the Word of God . (Ezra 7:10, chs. 9-10; Neh. 8:1-8, chs. 9-13)</a:t>
            </a:r>
          </a:p>
        </p:txBody>
      </p:sp>
    </p:spTree>
  </p:cSld>
  <p:clrMapOvr>
    <a:masterClrMapping/>
  </p:clrMapOvr>
  <p:transition spd="med"/>
</p:sld>
</file>

<file path=ppt/theme/theme1.xml><?xml version="1.0" encoding="utf-8"?>
<a:theme xmlns:a="http://schemas.openxmlformats.org/drawingml/2006/main" name="Gradient">
  <a:themeElements>
    <a:clrScheme name="Gradient">
      <a:dk1>
        <a:srgbClr val="FF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blurRad="76200" dir="18900000" rotWithShape="0">
            <a:srgbClr val="000000">
              <a:alpha val="8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outerShdw blurRad="25400" dist="23998" dir="2700000" rotWithShape="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Gradient">
  <a:themeElements>
    <a:clrScheme name="Gradient">
      <a:dk1>
        <a:srgbClr val="00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blurRad="76200" dir="18900000" rotWithShape="0">
            <a:srgbClr val="000000">
              <a:alpha val="8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outerShdw blurRad="25400" dist="23998" dir="2700000" rotWithShape="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1940</Words>
  <Application>Microsoft Office PowerPoint</Application>
  <PresentationFormat>Custom</PresentationFormat>
  <Paragraphs>119</Paragraphs>
  <Slides>16</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Helvetica Light</vt:lpstr>
      <vt:lpstr>Helvetica Neue</vt:lpstr>
      <vt:lpstr>Helvetica</vt:lpstr>
      <vt:lpstr>Gradient</vt:lpstr>
      <vt:lpstr>THEY STOOD "IN  THE GAP"</vt:lpstr>
      <vt:lpstr>PowerPoint Presentation</vt:lpstr>
      <vt:lpstr>PowerPoint Presentation</vt:lpstr>
      <vt:lpstr>Unlikely  Candidates  for Leadership</vt:lpstr>
      <vt:lpstr>The Challenges</vt:lpstr>
      <vt:lpstr>PowerPoint Presentation</vt:lpstr>
      <vt:lpstr>PowerPoint Presentation</vt:lpstr>
      <vt:lpstr>What Made their Leadership Possible??</vt:lpstr>
      <vt:lpstr>What Made their Leadership Possible??</vt:lpstr>
      <vt:lpstr>PowerPoint Presentation</vt:lpstr>
      <vt:lpstr>PowerPoint Presentation</vt:lpstr>
      <vt:lpstr>PowerPoint Presentation</vt:lpstr>
      <vt:lpstr>PowerPoint Presentation</vt:lpstr>
      <vt:lpstr>PowerPoint Presentation</vt:lpstr>
      <vt:lpstr>PowerPoint Presentation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THEY STOOD "IN  THE GAP"</dc:title>
  <cp:lastModifiedBy>Ru Zhang</cp:lastModifiedBy>
  <cp:revision>2</cp:revision>
  <cp:lastPrinted>2023-08-10T23:03:31Z</cp:lastPrinted>
  <dcterms:modified xsi:type="dcterms:W3CDTF">2023-08-10T23:55:19Z</dcterms:modified>
</cp:coreProperties>
</file>